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7" r:id="rId4"/>
    <p:sldId id="261" r:id="rId5"/>
    <p:sldId id="259" r:id="rId6"/>
    <p:sldId id="262" r:id="rId7"/>
    <p:sldId id="264" r:id="rId8"/>
    <p:sldId id="266" r:id="rId9"/>
    <p:sldId id="267" r:id="rId10"/>
    <p:sldId id="268" r:id="rId11"/>
    <p:sldId id="269" r:id="rId12"/>
    <p:sldId id="271" r:id="rId13"/>
    <p:sldId id="272" r:id="rId14"/>
    <p:sldId id="270" r:id="rId15"/>
    <p:sldId id="273" r:id="rId16"/>
    <p:sldId id="274" r:id="rId17"/>
    <p:sldId id="279" r:id="rId18"/>
    <p:sldId id="275" r:id="rId19"/>
    <p:sldId id="276" r:id="rId20"/>
    <p:sldId id="277" r:id="rId21"/>
    <p:sldId id="278" r:id="rId22"/>
    <p:sldId id="263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55A03-CE94-C84B-B8E1-B376A58A1093}" type="datetimeFigureOut">
              <a:rPr lang="en-US" smtClean="0"/>
              <a:t>9/6/10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7CDA6-2FD3-6F41-AE8B-DFF26997AD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html with many</a:t>
            </a:r>
            <a:r>
              <a:rPr lang="en-US" baseline="0" dirty="0" smtClean="0"/>
              <a:t> uses</a:t>
            </a:r>
          </a:p>
          <a:p>
            <a:r>
              <a:rPr lang="en-US" baseline="0" dirty="0" smtClean="0"/>
              <a:t>Shared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</a:t>
            </a:r>
            <a:r>
              <a:rPr lang="en-US" baseline="0" dirty="0" smtClean="0"/>
              <a:t> of modern action games follow this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don’t always</a:t>
            </a:r>
            <a:r>
              <a:rPr lang="en-US" baseline="0" dirty="0" smtClean="0"/>
              <a:t> have a choice</a:t>
            </a:r>
          </a:p>
          <a:p>
            <a:r>
              <a:rPr lang="en-US" baseline="0" dirty="0" smtClean="0"/>
              <a:t>Choices can be reversible</a:t>
            </a:r>
          </a:p>
          <a:p>
            <a:r>
              <a:rPr lang="en-US" baseline="0" dirty="0" smtClean="0"/>
              <a:t>Multiple endings</a:t>
            </a:r>
          </a:p>
          <a:p>
            <a:r>
              <a:rPr lang="en-US" baseline="0" dirty="0" smtClean="0"/>
              <a:t>Organization in areas (spaces, concepts, topics)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html with many</a:t>
            </a:r>
            <a:r>
              <a:rPr lang="en-US" baseline="0" dirty="0" smtClean="0"/>
              <a:t> uses</a:t>
            </a:r>
          </a:p>
          <a:p>
            <a:r>
              <a:rPr lang="en-US" baseline="0" dirty="0" smtClean="0"/>
              <a:t>Shared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html with many</a:t>
            </a:r>
            <a:r>
              <a:rPr lang="en-US" baseline="0" dirty="0" smtClean="0"/>
              <a:t> uses</a:t>
            </a:r>
          </a:p>
          <a:p>
            <a:r>
              <a:rPr lang="en-US" baseline="0" dirty="0" smtClean="0"/>
              <a:t>Shared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CDA6-2FD3-6F41-AE8B-DFF26997AD13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A4D39-310C-3B40-A90A-5E20C21F076F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62DD2-33DB-AA4E-A7F9-14F8262391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05358" y="1927226"/>
            <a:ext cx="9954716" cy="2568574"/>
          </a:xfrm>
        </p:spPr>
        <p:txBody>
          <a:bodyPr>
            <a:noAutofit/>
          </a:bodyPr>
          <a:lstStyle/>
          <a:p>
            <a:r>
              <a:rPr lang="en-US" sz="5200" b="1" dirty="0" smtClean="0"/>
              <a:t>INTERACTIVE </a:t>
            </a:r>
            <a:br>
              <a:rPr lang="en-US" sz="5200" b="1" dirty="0" smtClean="0"/>
            </a:br>
            <a:r>
              <a:rPr lang="en-US" sz="5200" b="1" dirty="0" smtClean="0"/>
              <a:t>NARRATIVE ASSIGNMENT</a:t>
            </a:r>
            <a:endParaRPr lang="en-US" sz="52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405358" y="3863974"/>
            <a:ext cx="99547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Branching story, choose your own adventure, non-linear narrative,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interactive storytelling, hyperfiction, interactive fiction, visual novel etc…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220637" y="7620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>
            <a:endCxn id="7" idx="0"/>
          </p:cNvCxnSpPr>
          <p:nvPr/>
        </p:nvCxnSpPr>
        <p:spPr>
          <a:xfrm rot="16200000" flipH="1">
            <a:off x="4259618" y="1615356"/>
            <a:ext cx="1626050" cy="833737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235737" y="284525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8187" y="7620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are you?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41550" y="2840608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230037" y="27432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3167630" y="1636758"/>
            <a:ext cx="1547982" cy="712867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13587" y="17526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Fine thanks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2637" y="17526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I feel like </a:t>
            </a:r>
            <a:r>
              <a:rPr lang="en-US" dirty="0" err="1" smtClean="0">
                <a:solidFill>
                  <a:srgbClr val="FF6600"/>
                </a:solidFill>
              </a:rPr>
              <a:t>sh</a:t>
            </a:r>
            <a:r>
              <a:rPr lang="en-US" dirty="0" smtClean="0">
                <a:solidFill>
                  <a:srgbClr val="FF6600"/>
                </a:solidFill>
              </a:rPr>
              <a:t>**</a:t>
            </a:r>
            <a:r>
              <a:rPr lang="en-US" dirty="0" err="1" smtClean="0">
                <a:solidFill>
                  <a:srgbClr val="FF6600"/>
                </a:solidFill>
              </a:rPr>
              <a:t>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2819400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Let’s go shopping</a:t>
            </a:r>
            <a:endParaRPr lang="en-US" dirty="0"/>
          </a:p>
        </p:txBody>
      </p:sp>
      <p:cxnSp>
        <p:nvCxnSpPr>
          <p:cNvPr id="15" name="Straight Connector 14"/>
          <p:cNvCxnSpPr>
            <a:stCxn id="7" idx="3"/>
            <a:endCxn id="20" idx="1"/>
          </p:cNvCxnSpPr>
          <p:nvPr/>
        </p:nvCxnSpPr>
        <p:spPr>
          <a:xfrm rot="5400000">
            <a:off x="4496291" y="3437954"/>
            <a:ext cx="973258" cy="654292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55774" y="4061229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Oh don’t worry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21" name="Straight Connector 20"/>
          <p:cNvCxnSpPr>
            <a:stCxn id="20" idx="1"/>
          </p:cNvCxnSpPr>
          <p:nvPr/>
        </p:nvCxnSpPr>
        <p:spPr>
          <a:xfrm rot="10800000">
            <a:off x="3585188" y="3188733"/>
            <a:ext cx="1070587" cy="1062997"/>
          </a:xfrm>
          <a:prstGeom prst="line">
            <a:avLst/>
          </a:prstGeom>
          <a:ln w="38100">
            <a:solidFill>
              <a:schemeClr val="tx2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7" idx="5"/>
          </p:cNvCxnSpPr>
          <p:nvPr/>
        </p:nvCxnSpPr>
        <p:spPr>
          <a:xfrm rot="16200000" flipH="1">
            <a:off x="5859175" y="3088254"/>
            <a:ext cx="1265810" cy="1646244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75627" y="3680229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I got mugged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7239000" y="44958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849037" y="3680229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accent1"/>
                </a:solidFill>
              </a:rPr>
              <a:t>link</a:t>
            </a:r>
            <a:endParaRPr lang="en-US" i="1" dirty="0">
              <a:solidFill>
                <a:schemeClr val="accent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61787" y="5003350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Oh no! Where?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9600" y="2514600"/>
            <a:ext cx="7696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400" b="1" dirty="0" smtClean="0"/>
              <a:t>&lt;XML&gt;</a:t>
            </a:r>
            <a:endParaRPr lang="en-US" sz="7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3683169"/>
            <a:ext cx="76962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 smtClean="0"/>
              <a:t>Extensible Markup Language</a:t>
            </a:r>
            <a:endParaRPr lang="en-US" sz="2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744682"/>
            <a:ext cx="838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&lt;tag&gt; element &lt;/tag&gt;</a:t>
            </a:r>
          </a:p>
          <a:p>
            <a:endParaRPr lang="en-US" sz="2800" dirty="0" smtClean="0"/>
          </a:p>
          <a:p>
            <a:r>
              <a:rPr lang="en-US" sz="2800" dirty="0" smtClean="0"/>
              <a:t>&lt;tag&gt;&lt;tag2&gt;stuff&lt;/tag2&gt;&lt;/tag&gt;</a:t>
            </a:r>
          </a:p>
          <a:p>
            <a:endParaRPr lang="en-US" sz="2800" dirty="0" smtClean="0"/>
          </a:p>
          <a:p>
            <a:r>
              <a:rPr lang="en-US" sz="2800" dirty="0" smtClean="0"/>
              <a:t>&lt;tag/&gt;</a:t>
            </a:r>
          </a:p>
          <a:p>
            <a:endParaRPr lang="en-US" sz="2800" dirty="0" smtClean="0"/>
          </a:p>
          <a:p>
            <a:r>
              <a:rPr lang="en-US" sz="2800" dirty="0" smtClean="0"/>
              <a:t>&lt;tag attribute=</a:t>
            </a:r>
            <a:r>
              <a:rPr lang="en-US" sz="2800" dirty="0" smtClean="0"/>
              <a:t>"</a:t>
            </a:r>
            <a:r>
              <a:rPr lang="en-US" sz="2800" dirty="0" smtClean="0"/>
              <a:t>value</a:t>
            </a:r>
            <a:r>
              <a:rPr lang="en-US" sz="2800" dirty="0" smtClean="0"/>
              <a:t>"</a:t>
            </a:r>
            <a:r>
              <a:rPr lang="en-US" sz="2800" dirty="0" smtClean="0"/>
              <a:t>&gt; &lt;/tag&gt; 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2004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&lt;state txt=</a:t>
            </a:r>
            <a:r>
              <a:rPr lang="en-US" sz="2800" dirty="0" smtClean="0"/>
              <a:t>"</a:t>
            </a:r>
            <a:r>
              <a:rPr lang="en-US" sz="2800" dirty="0" smtClean="0"/>
              <a:t>hello</a:t>
            </a:r>
            <a:r>
              <a:rPr lang="en-US" sz="2800" dirty="0" smtClean="0"/>
              <a:t>" id=”greetings" </a:t>
            </a:r>
            <a:r>
              <a:rPr lang="en-US" sz="2800" dirty="0" smtClean="0"/>
              <a:t>&gt; … &lt;/tag&gt; 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9600" y="1006019"/>
            <a:ext cx="7696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&lt;state txt=</a:t>
            </a:r>
            <a:r>
              <a:rPr lang="en-US" sz="2500" dirty="0" smtClean="0"/>
              <a:t>"</a:t>
            </a:r>
            <a:r>
              <a:rPr lang="en-US" sz="2500" dirty="0" smtClean="0"/>
              <a:t>How are you"&gt;</a:t>
            </a:r>
          </a:p>
          <a:p>
            <a:r>
              <a:rPr lang="en-US" sz="2500" dirty="0" smtClean="0"/>
              <a:t>	&lt;choice txt=</a:t>
            </a:r>
            <a:r>
              <a:rPr lang="en-US" sz="2500" dirty="0" smtClean="0"/>
              <a:t>"</a:t>
            </a:r>
            <a:r>
              <a:rPr lang="en-US" sz="2500" dirty="0" smtClean="0"/>
              <a:t>fine thanks</a:t>
            </a:r>
            <a:r>
              <a:rPr lang="en-US" sz="2500" dirty="0" smtClean="0"/>
              <a:t>"</a:t>
            </a:r>
            <a:r>
              <a:rPr lang="en-US" sz="2500" dirty="0" smtClean="0"/>
              <a:t>&gt;</a:t>
            </a:r>
          </a:p>
          <a:p>
            <a:r>
              <a:rPr lang="en-US" sz="2500" dirty="0" smtClean="0"/>
              <a:t>		&lt;state txt="Let’s go shopping</a:t>
            </a:r>
            <a:r>
              <a:rPr lang="en-US" sz="2400" dirty="0" smtClean="0"/>
              <a:t>"</a:t>
            </a:r>
            <a:r>
              <a:rPr lang="en-US" sz="2500" dirty="0" smtClean="0"/>
              <a:t> id=</a:t>
            </a:r>
            <a:r>
              <a:rPr lang="en-US" sz="2400" dirty="0" smtClean="0"/>
              <a:t>"shop"/</a:t>
            </a:r>
            <a:r>
              <a:rPr lang="en-US" sz="2500" dirty="0" smtClean="0"/>
              <a:t>&gt;</a:t>
            </a:r>
          </a:p>
          <a:p>
            <a:r>
              <a:rPr lang="en-US" sz="2500" dirty="0" smtClean="0"/>
              <a:t>	</a:t>
            </a:r>
            <a:r>
              <a:rPr lang="en-US" sz="2500" dirty="0" smtClean="0"/>
              <a:t>&lt;/choice&gt;</a:t>
            </a:r>
          </a:p>
          <a:p>
            <a:r>
              <a:rPr lang="en-US" sz="2500" dirty="0" smtClean="0"/>
              <a:t>	&lt;choice txt=</a:t>
            </a:r>
            <a:r>
              <a:rPr lang="en-US" sz="2500" dirty="0" smtClean="0"/>
              <a:t>"</a:t>
            </a:r>
            <a:r>
              <a:rPr lang="en-US" sz="2500" dirty="0" smtClean="0"/>
              <a:t>I feel like </a:t>
            </a:r>
            <a:r>
              <a:rPr lang="en-US" sz="2500" dirty="0" err="1" smtClean="0"/>
              <a:t>s</a:t>
            </a:r>
            <a:r>
              <a:rPr lang="en-US" sz="2500" dirty="0" smtClean="0"/>
              <a:t>**</a:t>
            </a:r>
            <a:r>
              <a:rPr lang="en-US" sz="2500" dirty="0" err="1" smtClean="0"/>
              <a:t>t</a:t>
            </a:r>
            <a:r>
              <a:rPr lang="en-US" sz="2500" dirty="0" smtClean="0"/>
              <a:t>"</a:t>
            </a:r>
            <a:r>
              <a:rPr lang="en-US" sz="2500" dirty="0" smtClean="0"/>
              <a:t>&gt;</a:t>
            </a:r>
          </a:p>
          <a:p>
            <a:r>
              <a:rPr lang="en-US" sz="2500" dirty="0" smtClean="0"/>
              <a:t>		&lt;state txt=</a:t>
            </a:r>
            <a:r>
              <a:rPr lang="en-US" sz="2500" dirty="0" smtClean="0"/>
              <a:t>”What happened?"</a:t>
            </a:r>
            <a:r>
              <a:rPr lang="en-US" sz="2500" dirty="0" smtClean="0"/>
              <a:t>&gt;</a:t>
            </a:r>
          </a:p>
          <a:p>
            <a:r>
              <a:rPr lang="en-US" sz="2500" dirty="0" smtClean="0"/>
              <a:t>			</a:t>
            </a:r>
            <a:r>
              <a:rPr lang="en-US" sz="2500" dirty="0" smtClean="0"/>
              <a:t>&lt;choice txt="I got mugged"&gt;</a:t>
            </a:r>
          </a:p>
          <a:p>
            <a:r>
              <a:rPr lang="en-US" sz="2500" dirty="0" smtClean="0"/>
              <a:t>				</a:t>
            </a:r>
            <a:r>
              <a:rPr lang="en-US" sz="2500" dirty="0" smtClean="0"/>
              <a:t>&lt;state txt="Oh no! Where?</a:t>
            </a:r>
            <a:r>
              <a:rPr lang="en-US" sz="2400" dirty="0" smtClean="0"/>
              <a:t>"</a:t>
            </a:r>
            <a:r>
              <a:rPr lang="en-US" sz="2500" dirty="0" smtClean="0"/>
              <a:t>/&gt;</a:t>
            </a:r>
          </a:p>
          <a:p>
            <a:r>
              <a:rPr lang="en-US" sz="2500" dirty="0" smtClean="0"/>
              <a:t>			&lt;/choice&gt;</a:t>
            </a:r>
          </a:p>
          <a:p>
            <a:r>
              <a:rPr lang="en-US" sz="2500" dirty="0" smtClean="0"/>
              <a:t>			</a:t>
            </a:r>
            <a:r>
              <a:rPr lang="en-US" sz="2500" dirty="0" smtClean="0"/>
              <a:t>&lt;choice txt="Oh, don’t worry</a:t>
            </a:r>
            <a:r>
              <a:rPr lang="en-US" sz="2400" dirty="0" smtClean="0"/>
              <a:t>"</a:t>
            </a:r>
            <a:r>
              <a:rPr lang="en-US" sz="2500" dirty="0" smtClean="0"/>
              <a:t> link="shop"/&gt;</a:t>
            </a:r>
          </a:p>
          <a:p>
            <a:r>
              <a:rPr lang="en-US" sz="2500" dirty="0" smtClean="0"/>
              <a:t>		&lt;/state&gt;</a:t>
            </a:r>
          </a:p>
          <a:p>
            <a:r>
              <a:rPr lang="en-US" sz="2500" dirty="0" smtClean="0"/>
              <a:t>&lt;/state&gt;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200" y="2073870"/>
            <a:ext cx="1625600" cy="162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402967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/>
              <a:t>SERNA FREE </a:t>
            </a:r>
          </a:p>
          <a:p>
            <a:pPr algn="ctr"/>
            <a:r>
              <a:rPr lang="en-US" b="1" smtClean="0"/>
              <a:t>open source XML editor</a:t>
            </a:r>
          </a:p>
          <a:p>
            <a:pPr algn="ctr"/>
            <a:r>
              <a:rPr lang="en-US" smtClean="0"/>
              <a:t>http://www.syntext.com/products/serna-free/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rna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467"/>
            <a:ext cx="9144000" cy="6063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0-09-06 at 7.26.58 PM.png"/>
          <p:cNvPicPr>
            <a:picLocks noChangeAspect="1"/>
          </p:cNvPicPr>
          <p:nvPr/>
        </p:nvPicPr>
        <p:blipFill>
          <a:blip r:embed="rId2"/>
          <a:srcRect r="389"/>
          <a:stretch>
            <a:fillRect/>
          </a:stretch>
        </p:blipFill>
        <p:spPr>
          <a:xfrm>
            <a:off x="1524000" y="1066800"/>
            <a:ext cx="6173482" cy="3238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8800" y="4535269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is the window you’ll use to populate the nodes</a:t>
            </a:r>
          </a:p>
          <a:p>
            <a:pPr algn="ctr"/>
            <a:r>
              <a:rPr lang="en-US" dirty="0" smtClean="0"/>
              <a:t>Add attribute – insert attribute name – insert value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rna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467"/>
            <a:ext cx="9144000" cy="60630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72200" y="3352800"/>
            <a:ext cx="1981200" cy="1981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72200" y="3505200"/>
            <a:ext cx="19812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the attributes window always open!</a:t>
            </a:r>
          </a:p>
          <a:p>
            <a:endParaRPr lang="en-US" sz="1100" dirty="0" smtClean="0"/>
          </a:p>
          <a:p>
            <a:r>
              <a:rPr lang="en-US" sz="1100" dirty="0" smtClean="0"/>
              <a:t>Element –&gt; element attributes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rna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467"/>
            <a:ext cx="9144000" cy="60630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47800" y="2133600"/>
            <a:ext cx="1981200" cy="1981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47800" y="2286000"/>
            <a:ext cx="1981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structure of your story. </a:t>
            </a:r>
          </a:p>
          <a:p>
            <a:r>
              <a:rPr lang="en-US" dirty="0" smtClean="0"/>
              <a:t>Click “plus” to collapse the branches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oryline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0" y="3155950"/>
            <a:ext cx="5715000" cy="546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5334000"/>
            <a:ext cx="5905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Linear narrative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6 at 7.01.26 PM.png"/>
          <p:cNvPicPr>
            <a:picLocks noChangeAspect="1"/>
          </p:cNvPicPr>
          <p:nvPr/>
        </p:nvPicPr>
        <p:blipFill>
          <a:blip r:embed="rId2"/>
          <a:srcRect t="22000"/>
          <a:stretch>
            <a:fillRect/>
          </a:stretch>
        </p:blipFill>
        <p:spPr>
          <a:xfrm>
            <a:off x="647700" y="990600"/>
            <a:ext cx="1181100" cy="99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3600" y="1230868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after state after state: a series of non-interactive bits </a:t>
            </a:r>
            <a:endParaRPr lang="en-US" dirty="0"/>
          </a:p>
        </p:txBody>
      </p:sp>
      <p:pic>
        <p:nvPicPr>
          <p:cNvPr id="6" name="Picture 5" descr="Screen shot 2010-09-06 at 7.04.0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209800"/>
            <a:ext cx="1625600" cy="1612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9000" y="2411273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state with choices. </a:t>
            </a:r>
          </a:p>
          <a:p>
            <a:r>
              <a:rPr lang="en-US" dirty="0" smtClean="0"/>
              <a:t>Choices are the children of the state element. </a:t>
            </a:r>
          </a:p>
          <a:p>
            <a:r>
              <a:rPr lang="en-US" dirty="0" smtClean="0"/>
              <a:t>By clicking the [-] you should be able to fold all the choices relative to the state.</a:t>
            </a:r>
          </a:p>
        </p:txBody>
      </p:sp>
      <p:pic>
        <p:nvPicPr>
          <p:cNvPr id="8" name="Picture 7" descr="Screen shot 2010-09-06 at 7.09.44 PM.png"/>
          <p:cNvPicPr>
            <a:picLocks noChangeAspect="1"/>
          </p:cNvPicPr>
          <p:nvPr/>
        </p:nvPicPr>
        <p:blipFill>
          <a:blip r:embed="rId4"/>
          <a:srcRect t="1898"/>
          <a:stretch>
            <a:fillRect/>
          </a:stretch>
        </p:blipFill>
        <p:spPr>
          <a:xfrm>
            <a:off x="533400" y="5557933"/>
            <a:ext cx="1663700" cy="10714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09800" y="5689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choice or a state with no children and no links</a:t>
            </a:r>
          </a:p>
          <a:p>
            <a:r>
              <a:rPr lang="en-US" dirty="0" smtClean="0"/>
              <a:t>Terminates the conversation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28600" y="300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WHAT YOU CAN DO</a:t>
            </a:r>
            <a:endParaRPr lang="en-US" sz="2400" b="1" dirty="0"/>
          </a:p>
        </p:txBody>
      </p:sp>
      <p:pic>
        <p:nvPicPr>
          <p:cNvPr id="11" name="Picture 10" descr="Screen shot 2010-09-06 at 7.12.4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191000"/>
            <a:ext cx="1320800" cy="952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59000" y="4334470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choice that leads to a state.</a:t>
            </a:r>
          </a:p>
          <a:p>
            <a:r>
              <a:rPr lang="en-US" dirty="0" smtClean="0"/>
              <a:t>The states are children of the choice.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1230868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choice that leads to another choice will throw an error!</a:t>
            </a:r>
          </a:p>
          <a:p>
            <a:r>
              <a:rPr lang="en-US" dirty="0" smtClean="0"/>
              <a:t>If you want multiple sequential choices you can maybe use states with no text.</a:t>
            </a:r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-228600" y="300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WHAT YOU </a:t>
            </a:r>
            <a:r>
              <a:rPr lang="en-US" sz="2400" b="1" dirty="0" smtClean="0">
                <a:solidFill>
                  <a:srgbClr val="FF0000"/>
                </a:solidFill>
              </a:rPr>
              <a:t>CANNOT </a:t>
            </a:r>
            <a:r>
              <a:rPr lang="en-US" sz="2400" b="1" dirty="0" smtClean="0"/>
              <a:t>DO</a:t>
            </a:r>
            <a:endParaRPr lang="en-US" sz="2400" b="1" dirty="0"/>
          </a:p>
        </p:txBody>
      </p:sp>
      <p:pic>
        <p:nvPicPr>
          <p:cNvPr id="13" name="Picture 12" descr="Screen shot 2010-09-06 at 7.16.5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71600"/>
            <a:ext cx="1447800" cy="723900"/>
          </a:xfrm>
          <a:prstGeom prst="rect">
            <a:avLst/>
          </a:prstGeom>
        </p:spPr>
      </p:pic>
      <p:pic>
        <p:nvPicPr>
          <p:cNvPr id="15" name="Picture 14" descr="Screen shot 2010-09-06 at 7.20.06 PM.png"/>
          <p:cNvPicPr>
            <a:picLocks noChangeAspect="1"/>
          </p:cNvPicPr>
          <p:nvPr/>
        </p:nvPicPr>
        <p:blipFill>
          <a:blip r:embed="rId3"/>
          <a:srcRect t="4932" b="4373"/>
          <a:stretch>
            <a:fillRect/>
          </a:stretch>
        </p:blipFill>
        <p:spPr>
          <a:xfrm>
            <a:off x="596900" y="2496027"/>
            <a:ext cx="1612900" cy="93297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33600" y="2630269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choice that follows a state (sibling) is also forbidden</a:t>
            </a:r>
          </a:p>
          <a:p>
            <a:r>
              <a:rPr lang="en-US" dirty="0" smtClean="0"/>
              <a:t>This choices needs to be “inside” a state</a:t>
            </a:r>
          </a:p>
        </p:txBody>
      </p:sp>
      <p:pic>
        <p:nvPicPr>
          <p:cNvPr id="17" name="Picture 16" descr="Screen shot 2010-09-06 at 7.24.13 PM.png"/>
          <p:cNvPicPr>
            <a:picLocks noChangeAspect="1"/>
          </p:cNvPicPr>
          <p:nvPr/>
        </p:nvPicPr>
        <p:blipFill>
          <a:blip r:embed="rId4"/>
          <a:srcRect t="5910"/>
          <a:stretch>
            <a:fillRect/>
          </a:stretch>
        </p:blipFill>
        <p:spPr>
          <a:xfrm>
            <a:off x="609600" y="3874430"/>
            <a:ext cx="1219200" cy="6213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33600" y="38354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state nested into a state will be interpreted as a choice and might confuse you and the machine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0-09-06 at 7.30.5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70100"/>
            <a:ext cx="4165600" cy="2578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765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LINKS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937736"/>
            <a:ext cx="88038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Normally a choice leads to its first child state but you can jump to another state anywhere else in the file using the “link” and “id” attribute</a:t>
            </a:r>
            <a:endParaRPr lang="en-US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953000"/>
            <a:ext cx="416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The choice with link “main”</a:t>
            </a:r>
            <a:endParaRPr lang="en-US" sz="2100" dirty="0"/>
          </a:p>
        </p:txBody>
      </p:sp>
      <p:pic>
        <p:nvPicPr>
          <p:cNvPr id="10" name="Picture 9" descr="Screen shot 2010-09-06 at 7.34.34 PM.png"/>
          <p:cNvPicPr>
            <a:picLocks noChangeAspect="1"/>
          </p:cNvPicPr>
          <p:nvPr/>
        </p:nvPicPr>
        <p:blipFill>
          <a:blip r:embed="rId4"/>
          <a:srcRect r="541"/>
          <a:stretch>
            <a:fillRect/>
          </a:stretch>
        </p:blipFill>
        <p:spPr>
          <a:xfrm>
            <a:off x="4800600" y="2070100"/>
            <a:ext cx="4155690" cy="2578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00600" y="4953000"/>
            <a:ext cx="416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Will take you to the state with id “main”</a:t>
            </a:r>
            <a:endParaRPr lang="en-US" sz="21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290102"/>
            <a:ext cx="9144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Make sure to use unique ids!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5334000"/>
            <a:ext cx="5905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Branching narrative</a:t>
            </a:r>
            <a:endParaRPr lang="en-US" dirty="0"/>
          </a:p>
        </p:txBody>
      </p:sp>
      <p:pic>
        <p:nvPicPr>
          <p:cNvPr id="6" name="Picture 5" descr="storybranch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550" y="1295400"/>
            <a:ext cx="4152900" cy="369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5334000"/>
            <a:ext cx="5905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problem with branching…</a:t>
            </a:r>
            <a:endParaRPr lang="en-US" dirty="0"/>
          </a:p>
        </p:txBody>
      </p:sp>
      <p:pic>
        <p:nvPicPr>
          <p:cNvPr id="7" name="Picture 6" descr="Figure_18.6.GIF"/>
          <p:cNvPicPr>
            <a:picLocks noChangeAspect="1"/>
          </p:cNvPicPr>
          <p:nvPr/>
        </p:nvPicPr>
        <p:blipFill>
          <a:blip r:embed="rId2"/>
          <a:srcRect b="23640"/>
          <a:stretch>
            <a:fillRect/>
          </a:stretch>
        </p:blipFill>
        <p:spPr>
          <a:xfrm>
            <a:off x="2533650" y="546100"/>
            <a:ext cx="4076700" cy="463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5334000"/>
            <a:ext cx="5905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Parallel branching structure</a:t>
            </a:r>
            <a:endParaRPr lang="en-US" dirty="0"/>
          </a:p>
        </p:txBody>
      </p:sp>
      <p:pic>
        <p:nvPicPr>
          <p:cNvPr id="8" name="Picture 7" descr="storyparall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2851150"/>
            <a:ext cx="5715000" cy="115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5410200"/>
            <a:ext cx="5905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more reasonable one structure</a:t>
            </a:r>
            <a:endParaRPr lang="en-US" dirty="0"/>
          </a:p>
        </p:txBody>
      </p:sp>
      <p:pic>
        <p:nvPicPr>
          <p:cNvPr id="4" name="Picture 3" descr="our_thi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0" y="914400"/>
            <a:ext cx="6375400" cy="440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05358" y="2133600"/>
            <a:ext cx="9954716" cy="2568574"/>
          </a:xfrm>
        </p:spPr>
        <p:txBody>
          <a:bodyPr>
            <a:noAutofit/>
          </a:bodyPr>
          <a:lstStyle/>
          <a:p>
            <a:r>
              <a:rPr lang="en-US" sz="5200" b="1" dirty="0" smtClean="0"/>
              <a:t>THE ENGINE</a:t>
            </a:r>
            <a:endParaRPr lang="en-US" sz="5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220637" y="22098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4260891" y="3061884"/>
            <a:ext cx="1547979" cy="758212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235737" y="41910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8187" y="22098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17750" y="4267200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3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230037" y="41910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3167630" y="3084558"/>
            <a:ext cx="1547982" cy="712867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13587" y="32004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Choice A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2637" y="32004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Choice </a:t>
            </a:r>
            <a:r>
              <a:rPr lang="en-US" dirty="0">
                <a:solidFill>
                  <a:srgbClr val="FF6600"/>
                </a:solidFill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8550" y="4267200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220637" y="22098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4260891" y="3061884"/>
            <a:ext cx="1547979" cy="758212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235737" y="41910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8187" y="22098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are you?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17750" y="4267200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230037" y="4191000"/>
            <a:ext cx="507550" cy="50755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3167630" y="3084558"/>
            <a:ext cx="1547982" cy="712867"/>
          </a:xfrm>
          <a:prstGeom prst="line">
            <a:avLst/>
          </a:prstGeom>
          <a:ln w="38100">
            <a:solidFill>
              <a:schemeClr val="tx1"/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13587" y="32004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Fine thanks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2637" y="3200400"/>
            <a:ext cx="18791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I feel like </a:t>
            </a:r>
            <a:r>
              <a:rPr lang="en-US" dirty="0" err="1" smtClean="0">
                <a:solidFill>
                  <a:srgbClr val="FF6600"/>
                </a:solidFill>
              </a:rPr>
              <a:t>sh</a:t>
            </a:r>
            <a:r>
              <a:rPr lang="en-US" dirty="0" smtClean="0">
                <a:solidFill>
                  <a:srgbClr val="FF6600"/>
                </a:solidFill>
              </a:rPr>
              <a:t>**</a:t>
            </a:r>
            <a:r>
              <a:rPr lang="en-US" dirty="0" err="1" smtClean="0">
                <a:solidFill>
                  <a:srgbClr val="FF6600"/>
                </a:solidFill>
              </a:rPr>
              <a:t>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4267200"/>
            <a:ext cx="322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Let’s go shopping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648</Words>
  <Application>Microsoft Macintosh PowerPoint</Application>
  <PresentationFormat>On-screen Show (4:3)</PresentationFormat>
  <Paragraphs>102</Paragraphs>
  <Slides>23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INTERACTIVE  NARRATIVE ASSIGNMENT</vt:lpstr>
      <vt:lpstr>Slide 2</vt:lpstr>
      <vt:lpstr>Slide 3</vt:lpstr>
      <vt:lpstr>Slide 4</vt:lpstr>
      <vt:lpstr>Slide 5</vt:lpstr>
      <vt:lpstr>Slide 6</vt:lpstr>
      <vt:lpstr>THE ENGINE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 NARRATIVE ASSIGNMENT</dc:title>
  <dc:creator>Paolo Pedercini</dc:creator>
  <cp:lastModifiedBy>Paolo Pedercini</cp:lastModifiedBy>
  <cp:revision>23</cp:revision>
  <dcterms:created xsi:type="dcterms:W3CDTF">2010-09-06T20:33:00Z</dcterms:created>
  <dcterms:modified xsi:type="dcterms:W3CDTF">2010-09-06T23:37:16Z</dcterms:modified>
</cp:coreProperties>
</file>